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56" r:id="rId3"/>
    <p:sldId id="258" r:id="rId4"/>
    <p:sldId id="257" r:id="rId5"/>
    <p:sldId id="263" r:id="rId6"/>
    <p:sldId id="264" r:id="rId7"/>
    <p:sldId id="265" r:id="rId8"/>
    <p:sldId id="268" r:id="rId9"/>
    <p:sldId id="271" r:id="rId10"/>
    <p:sldId id="276" r:id="rId11"/>
    <p:sldId id="269" r:id="rId12"/>
    <p:sldId id="273" r:id="rId13"/>
    <p:sldId id="277" r:id="rId14"/>
    <p:sldId id="267" r:id="rId15"/>
    <p:sldId id="275" r:id="rId16"/>
    <p:sldId id="281" r:id="rId17"/>
    <p:sldId id="261" r:id="rId18"/>
    <p:sldId id="262" r:id="rId19"/>
    <p:sldId id="279" r:id="rId20"/>
    <p:sldId id="278" r:id="rId21"/>
    <p:sldId id="282" r:id="rId2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3452-32B5-48A5-8FA2-C7FF7F305051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3DBE4-05C6-473F-8F95-6E2AF7545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3DBE4-05C6-473F-8F95-6E2AF75458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3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CB81-CD16-496E-9456-24990C049A01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1748-3923-483A-99E0-5B068089EB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823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50F1-F011-4CDC-853F-BDCC6C27C410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068C-F945-4385-BB54-896C67AAD2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48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9755-4AAD-48FE-B163-5769F7652138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6685-2638-4CA5-9A5C-CBE7D4B211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9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6204-0D69-457F-B36D-BF2646EFEAAE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46EE-E02C-4ECA-879A-6FC9D793E7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77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ED0-130F-4D2F-B196-1EA1BE578CF0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8956-6C11-40A9-BCDC-97CE380A7F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96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8654-8171-45F3-9715-7678CDDC9DBE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CA4E-F023-40A1-9007-A12EC60E73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2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DB14-4A51-475B-8BAF-82AFBE7C93D5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128E-73C0-4AD9-A707-29AF11C5BF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04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E9A2-E6EE-4A7F-9CB4-3421ABA2A7DA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FF53-928C-403F-A9B9-D331806A2F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F18B-16EB-402A-9681-1FA17E5F0902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BC8D-D4F8-4CD2-80C2-D95FE23B7A7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358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6E42-0E63-469D-BEC6-14F36227394C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C18C-86CC-40D0-9E49-F0207EA224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64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C620-9854-4323-AFB5-1287A6EA6F22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B82D-936A-4FBA-AAAE-09B3DD557A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4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Cliquez pour modifier les styles du texte du masque</a:t>
            </a:r>
          </a:p>
          <a:p>
            <a:pPr lvl="1"/>
            <a:r>
              <a:rPr lang="fr-CA" altLang="en-US" smtClean="0"/>
              <a:t>Deuxième niveau</a:t>
            </a:r>
          </a:p>
          <a:p>
            <a:pPr lvl="2"/>
            <a:r>
              <a:rPr lang="fr-CA" altLang="en-US" smtClean="0"/>
              <a:t>Troisième niveau</a:t>
            </a:r>
          </a:p>
          <a:p>
            <a:pPr lvl="3"/>
            <a:r>
              <a:rPr lang="fr-CA" altLang="en-US" smtClean="0"/>
              <a:t>Quatrième niveau</a:t>
            </a:r>
          </a:p>
          <a:p>
            <a:pPr lvl="4"/>
            <a:r>
              <a:rPr lang="fr-CA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68888-A306-4524-881B-A788EE068B1E}" type="datetimeFigureOut">
              <a:rPr lang="fr-FR"/>
              <a:pPr>
                <a:defRPr/>
              </a:pPr>
              <a:t>04/03/2014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E8201-7446-413D-9234-05BDDB714C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onorschoose.org/" TargetMode="External"/><Relationship Id="rId7" Type="http://schemas.openxmlformats.org/officeDocument/2006/relationships/hyperlink" Target="http://www.shapeway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funding/index.jsp" TargetMode="External"/><Relationship Id="rId5" Type="http://schemas.openxmlformats.org/officeDocument/2006/relationships/hyperlink" Target="http://lifehacker.com/how-to-get-started-with-3d-printing-without-spending-a-1340345210" TargetMode="External"/><Relationship Id="rId4" Type="http://schemas.openxmlformats.org/officeDocument/2006/relationships/hyperlink" Target="https://www.zcorp.com/en/Z-Corp/New-Grants---3D-Printer-Stimulus-Package-for-Schools/spage.asp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3dprintingindustry.com/education/" TargetMode="External"/><Relationship Id="rId7" Type="http://schemas.openxmlformats.org/officeDocument/2006/relationships/hyperlink" Target="http://makezin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dprintinginsider.com/" TargetMode="External"/><Relationship Id="rId5" Type="http://schemas.openxmlformats.org/officeDocument/2006/relationships/hyperlink" Target="http://www.3ders.org/" TargetMode="External"/><Relationship Id="rId4" Type="http://schemas.openxmlformats.org/officeDocument/2006/relationships/hyperlink" Target="http://3dprintingindustry.com/3dpit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armindustrynews.com/farm-equipment/3-d-printing-technology-impact-agriculture" TargetMode="External"/><Relationship Id="rId3" Type="http://schemas.openxmlformats.org/officeDocument/2006/relationships/hyperlink" Target="http://gizmodo.com/how-doctors-are-printing-bones-eyes-noses-and-blood-1474983505" TargetMode="External"/><Relationship Id="rId7" Type="http://schemas.openxmlformats.org/officeDocument/2006/relationships/hyperlink" Target="http://www.forbes.com/sites/realspin/2014/01/17/3d-printers-will-soon-change-the-world-if-its-not-strangled-in-a-lawyered-up-world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br.org/2013/03/3-d-printing-will-change-the-world/ar/1" TargetMode="External"/><Relationship Id="rId11" Type="http://schemas.openxmlformats.org/officeDocument/2006/relationships/hyperlink" Target="http://www.extremetech.com/extreme/175562-major-patent-expiration-could-spark-a-second-3d-printing-revolution" TargetMode="External"/><Relationship Id="rId5" Type="http://schemas.openxmlformats.org/officeDocument/2006/relationships/hyperlink" Target="http://3dprintingindustry.com/education/" TargetMode="External"/><Relationship Id="rId10" Type="http://schemas.openxmlformats.org/officeDocument/2006/relationships/hyperlink" Target="http://www.extension.harvard.edu/hub/blog/andy-engelward-math-teaching-director/using-3d-printers-mathematics-lessons" TargetMode="External"/><Relationship Id="rId4" Type="http://schemas.openxmlformats.org/officeDocument/2006/relationships/hyperlink" Target="http://www.forbes.com/sites/stevenkotler/2013/11/26/how-3d-printing-is-about-to-radically-extend-the-limits-of-human-performance/" TargetMode="External"/><Relationship Id="rId9" Type="http://schemas.openxmlformats.org/officeDocument/2006/relationships/hyperlink" Target="http://www.aimseducation.edu/blog/how-3d-printing-will-reshape-healthca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r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fr-CA" alt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3D Printing – </a:t>
            </a:r>
            <a:r>
              <a:rPr lang="fr-CA" altLang="en-US" dirty="0" err="1" smtClean="0">
                <a:solidFill>
                  <a:schemeClr val="bg1"/>
                </a:solidFill>
              </a:rPr>
              <a:t>Today</a:t>
            </a:r>
            <a:endParaRPr lang="fr-CA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r>
              <a:rPr lang="fr-CA" altLang="en-US" sz="2400" dirty="0" err="1">
                <a:solidFill>
                  <a:schemeClr val="bg1">
                    <a:lumMod val="85000"/>
                  </a:schemeClr>
                </a:solidFill>
              </a:rPr>
              <a:t>Houses</a:t>
            </a:r>
            <a:endParaRPr lang="fr-CA" alt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altLang="en-US" sz="2400" dirty="0">
                <a:solidFill>
                  <a:schemeClr val="bg1">
                    <a:lumMod val="85000"/>
                  </a:schemeClr>
                </a:solidFill>
              </a:rPr>
              <a:t>Food</a:t>
            </a:r>
          </a:p>
          <a:p>
            <a:r>
              <a:rPr lang="fr-CA" altLang="en-US" dirty="0" err="1" smtClean="0"/>
              <a:t>Clothing</a:t>
            </a:r>
            <a:endParaRPr lang="fr-CA" altLang="en-US" dirty="0" smtClean="0"/>
          </a:p>
          <a:p>
            <a:pPr lvl="1"/>
            <a:endParaRPr lang="fr-CA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3036411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altLang="en-US" dirty="0"/>
              <a:t>3D Printing – The Future</a:t>
            </a:r>
            <a:endParaRPr lang="fr-CA" altLang="en-US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CA" altLang="en-US" sz="2400" dirty="0" err="1">
                <a:solidFill>
                  <a:schemeClr val="bg1">
                    <a:lumMod val="85000"/>
                  </a:schemeClr>
                </a:solidFill>
              </a:rPr>
              <a:t>Houses</a:t>
            </a:r>
            <a:endParaRPr lang="fr-CA" alt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altLang="en-US" sz="2400" dirty="0" smtClean="0">
                <a:solidFill>
                  <a:schemeClr val="bg1">
                    <a:lumMod val="85000"/>
                  </a:schemeClr>
                </a:solidFill>
              </a:rPr>
              <a:t>Food</a:t>
            </a:r>
            <a:endParaRPr lang="fr-CA" alt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altLang="en-US" sz="2400" dirty="0" err="1">
                <a:solidFill>
                  <a:schemeClr val="bg1">
                    <a:lumMod val="85000"/>
                  </a:schemeClr>
                </a:solidFill>
              </a:rPr>
              <a:t>Clothing</a:t>
            </a:r>
            <a:endParaRPr lang="fr-CA" alt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altLang="en-US" dirty="0" err="1" smtClean="0"/>
              <a:t>Human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organs</a:t>
            </a:r>
            <a:r>
              <a:rPr lang="fr-CA" altLang="en-US" dirty="0" smtClean="0"/>
              <a:t> and body parts</a:t>
            </a:r>
            <a:endParaRPr lang="fr-CA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72535"/>
            <a:ext cx="2855730" cy="214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www.textually.org/3DPrinting/2013/05/03/4d68a12d2acb7cd0119bc54571bdc39f_vice_630x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54727"/>
            <a:ext cx="2037465" cy="13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Innovation for Good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pPr marL="457200" lvl="1" indent="0">
              <a:buNone/>
            </a:pPr>
            <a:endParaRPr lang="fr-CA" altLang="en-US" dirty="0" smtClean="0"/>
          </a:p>
          <a:p>
            <a:pPr lvl="1"/>
            <a:endParaRPr lang="fr-CA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0678"/>
            <a:ext cx="6096000" cy="45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1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Or </a:t>
            </a:r>
            <a:r>
              <a:rPr lang="fr-CA" altLang="en-US" dirty="0" err="1" smtClean="0">
                <a:solidFill>
                  <a:schemeClr val="bg1"/>
                </a:solidFill>
              </a:rPr>
              <a:t>Otherwise</a:t>
            </a:r>
            <a:r>
              <a:rPr lang="fr-CA" altLang="en-US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pPr marL="457200" lvl="1" indent="0">
              <a:buNone/>
            </a:pPr>
            <a:endParaRPr lang="fr-CA" altLang="en-US" dirty="0" smtClean="0"/>
          </a:p>
          <a:p>
            <a:pPr lvl="1"/>
            <a:endParaRPr lang="fr-CA" altLang="en-US" dirty="0" smtClean="0"/>
          </a:p>
        </p:txBody>
      </p:sp>
      <p:pic>
        <p:nvPicPr>
          <p:cNvPr id="6" name="Picture 2" descr="http://www.digitaltrends.com/wp-content/uploads/2013/11/3d-printed-gun-libe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96000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altLang="en-US" dirty="0" smtClean="0"/>
              <a:t>Show me the money!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CA" altLang="en-US" dirty="0" smtClean="0"/>
              <a:t>Donorschoose.org</a:t>
            </a:r>
          </a:p>
          <a:p>
            <a:pPr lvl="1"/>
            <a:r>
              <a:rPr lang="fr-CA" altLang="en-US" sz="2400" dirty="0" err="1" smtClean="0"/>
              <a:t>Crowd</a:t>
            </a:r>
            <a:r>
              <a:rPr lang="fr-CA" altLang="en-US" sz="2400" dirty="0" smtClean="0"/>
              <a:t> </a:t>
            </a:r>
            <a:r>
              <a:rPr lang="fr-CA" altLang="en-US" sz="2400" dirty="0" err="1" smtClean="0"/>
              <a:t>funding</a:t>
            </a:r>
            <a:r>
              <a:rPr lang="fr-CA" altLang="en-US" sz="2400" dirty="0" smtClean="0"/>
              <a:t> for </a:t>
            </a:r>
            <a:r>
              <a:rPr lang="fr-CA" altLang="en-US" sz="2400" dirty="0" err="1" smtClean="0"/>
              <a:t>schools</a:t>
            </a:r>
            <a:endParaRPr lang="fr-CA" altLang="en-US" sz="2400" dirty="0" smtClean="0"/>
          </a:p>
          <a:p>
            <a:pPr lvl="1"/>
            <a:r>
              <a:rPr lang="fr-CA" altLang="en-US" sz="2400" dirty="0" smtClean="0"/>
              <a:t>Free to post </a:t>
            </a:r>
            <a:r>
              <a:rPr lang="fr-CA" altLang="en-US" sz="2400" dirty="0" err="1" smtClean="0"/>
              <a:t>projects</a:t>
            </a:r>
            <a:r>
              <a:rPr lang="fr-CA" altLang="en-US" sz="2400" dirty="0" smtClean="0"/>
              <a:t>/</a:t>
            </a:r>
            <a:r>
              <a:rPr lang="fr-CA" altLang="en-US" sz="2400" dirty="0" err="1" smtClean="0"/>
              <a:t>needs</a:t>
            </a:r>
            <a:endParaRPr lang="fr-CA" altLang="en-US" sz="2400" dirty="0" smtClean="0"/>
          </a:p>
          <a:p>
            <a:r>
              <a:rPr lang="fr-CA" altLang="en-US" dirty="0" smtClean="0"/>
              <a:t>Zcorp.com</a:t>
            </a:r>
          </a:p>
          <a:p>
            <a:r>
              <a:rPr lang="fr-CA" altLang="en-US" dirty="0" err="1" smtClean="0"/>
              <a:t>Lifehacker</a:t>
            </a:r>
            <a:endParaRPr lang="fr-CA" altLang="en-US" dirty="0" smtClean="0"/>
          </a:p>
          <a:p>
            <a:r>
              <a:rPr lang="fr-CA" altLang="en-US" dirty="0" smtClean="0"/>
              <a:t>NSF</a:t>
            </a:r>
          </a:p>
          <a:p>
            <a:r>
              <a:rPr lang="fr-CA" altLang="en-US" dirty="0" err="1" smtClean="0"/>
              <a:t>Shapeways</a:t>
            </a:r>
            <a:endParaRPr lang="fr-CA" altLang="en-US" dirty="0" smtClean="0"/>
          </a:p>
          <a:p>
            <a:r>
              <a:rPr lang="fr-CA" altLang="en-US" dirty="0"/>
              <a:t>Local </a:t>
            </a:r>
            <a:r>
              <a:rPr lang="fr-CA" altLang="en-US" dirty="0" err="1"/>
              <a:t>Industry</a:t>
            </a:r>
            <a:endParaRPr lang="fr-CA" altLang="en-US" dirty="0"/>
          </a:p>
        </p:txBody>
      </p:sp>
      <p:pic>
        <p:nvPicPr>
          <p:cNvPr id="4" name="Picture 2" descr="http://www.raisinggeeks.com/blog/wp-content/uploads/2011/08/wired-20110316-07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30" y="3276600"/>
            <a:ext cx="2173470" cy="298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19" y="381000"/>
            <a:ext cx="864869" cy="11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Grant </a:t>
            </a:r>
            <a:r>
              <a:rPr lang="fr-CA" altLang="en-US" dirty="0" err="1" smtClean="0">
                <a:solidFill>
                  <a:schemeClr val="bg1"/>
                </a:solidFill>
              </a:rPr>
              <a:t>Ideas</a:t>
            </a:r>
            <a:endParaRPr lang="fr-CA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Grant Ideas for 3D </a:t>
            </a:r>
            <a:r>
              <a:rPr lang="en-US" sz="2400" b="1" dirty="0" smtClean="0"/>
              <a:t>Printing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>
                <a:hlinkClick r:id="rId3"/>
              </a:rPr>
              <a:t>www.donorschoose.org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4"/>
            </a:endParaRPr>
          </a:p>
          <a:p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://www.zcorp.com/en/Z-Corp/New-Grants---3D-Printer-Stimulus-Package-for-Schools/spage.aspx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5"/>
            </a:endParaRPr>
          </a:p>
          <a:p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://lifehacker.com/how-to-get-started-with-3d-printing-without-spending-a-1340345210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6"/>
            </a:endParaRPr>
          </a:p>
          <a:p>
            <a:r>
              <a:rPr lang="en-US" sz="2400" u="sng" dirty="0" smtClean="0">
                <a:hlinkClick r:id="rId6"/>
              </a:rPr>
              <a:t>http</a:t>
            </a:r>
            <a:r>
              <a:rPr lang="en-US" sz="2400" u="sng" dirty="0">
                <a:hlinkClick r:id="rId6"/>
              </a:rPr>
              <a:t>://www.nsf.gov/funding/index.jsp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7"/>
            </a:endParaRPr>
          </a:p>
          <a:p>
            <a:r>
              <a:rPr lang="en-US" sz="2400" u="sng" dirty="0" smtClean="0">
                <a:hlinkClick r:id="rId7"/>
              </a:rPr>
              <a:t>http</a:t>
            </a:r>
            <a:r>
              <a:rPr lang="en-US" sz="2400" u="sng" dirty="0">
                <a:hlinkClick r:id="rId7"/>
              </a:rPr>
              <a:t>://www.shapeways.com/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fr-CA" altLang="en-US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err="1" smtClean="0">
                <a:solidFill>
                  <a:schemeClr val="bg1"/>
                </a:solidFill>
              </a:rPr>
              <a:t>Additional</a:t>
            </a:r>
            <a:r>
              <a:rPr lang="fr-CA" altLang="en-US" dirty="0" smtClean="0">
                <a:solidFill>
                  <a:schemeClr val="bg1"/>
                </a:solidFill>
              </a:rPr>
              <a:t> Information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More information on 3D </a:t>
            </a:r>
            <a:r>
              <a:rPr lang="en-US" sz="2400" b="1" dirty="0" smtClean="0"/>
              <a:t>Printing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>
                <a:hlinkClick r:id="rId3"/>
              </a:rPr>
              <a:t>http://3dprintingindustry.com/education/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4"/>
            </a:endParaRPr>
          </a:p>
          <a:p>
            <a:r>
              <a:rPr lang="en-US" sz="2400" u="sng" dirty="0" smtClean="0">
                <a:hlinkClick r:id="rId4"/>
              </a:rPr>
              <a:t>http</a:t>
            </a:r>
            <a:r>
              <a:rPr lang="en-US" sz="2400" u="sng" dirty="0">
                <a:hlinkClick r:id="rId4"/>
              </a:rPr>
              <a:t>://3dprintingindustry.com/3dpitv/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5"/>
            </a:endParaRPr>
          </a:p>
          <a:p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://www.3ders.org/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6"/>
            </a:endParaRPr>
          </a:p>
          <a:p>
            <a:r>
              <a:rPr lang="en-US" sz="2400" u="sng" dirty="0" smtClean="0">
                <a:hlinkClick r:id="rId6"/>
              </a:rPr>
              <a:t>http</a:t>
            </a:r>
            <a:r>
              <a:rPr lang="en-US" sz="2400" u="sng" dirty="0">
                <a:hlinkClick r:id="rId6"/>
              </a:rPr>
              <a:t>://3dprintinginsider.com/</a:t>
            </a:r>
            <a:r>
              <a:rPr lang="en-US" sz="2400" dirty="0"/>
              <a:t> </a:t>
            </a:r>
          </a:p>
          <a:p>
            <a:endParaRPr lang="en-US" sz="1000" u="sng" dirty="0" smtClean="0">
              <a:hlinkClick r:id="rId7"/>
            </a:endParaRPr>
          </a:p>
          <a:p>
            <a:r>
              <a:rPr lang="en-US" sz="2400" u="sng" dirty="0" smtClean="0">
                <a:hlinkClick r:id="rId7"/>
              </a:rPr>
              <a:t>http</a:t>
            </a:r>
            <a:r>
              <a:rPr lang="en-US" sz="2400" u="sng" dirty="0">
                <a:hlinkClick r:id="rId7"/>
              </a:rPr>
              <a:t>://makezine.com/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fr-CA" altLang="en-US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altLang="en-US" dirty="0" smtClean="0"/>
              <a:t>CART </a:t>
            </a:r>
            <a:r>
              <a:rPr lang="fr-CA" altLang="en-US" dirty="0" err="1" smtClean="0"/>
              <a:t>Student</a:t>
            </a:r>
            <a:r>
              <a:rPr lang="fr-CA" altLang="en-US" dirty="0" smtClean="0"/>
              <a:t> Project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CA" altLang="en-US" dirty="0" smtClean="0"/>
              <a:t>Wonder </a:t>
            </a:r>
            <a:r>
              <a:rPr lang="fr-CA" altLang="en-US" dirty="0" err="1" smtClean="0"/>
              <a:t>Belt</a:t>
            </a:r>
            <a:endParaRPr lang="fr-CA" altLang="en-US" dirty="0" smtClean="0"/>
          </a:p>
          <a:p>
            <a:pPr lvl="1"/>
            <a:r>
              <a:rPr lang="fr-CA" altLang="en-US" dirty="0" smtClean="0"/>
              <a:t>3 </a:t>
            </a:r>
            <a:r>
              <a:rPr lang="fr-CA" altLang="en-US" dirty="0" err="1"/>
              <a:t>d</a:t>
            </a:r>
            <a:r>
              <a:rPr lang="fr-CA" altLang="en-US" dirty="0" err="1" smtClean="0"/>
              <a:t>ifferent</a:t>
            </a:r>
            <a:r>
              <a:rPr lang="fr-CA" altLang="en-US" dirty="0" smtClean="0"/>
              <a:t> </a:t>
            </a:r>
            <a:r>
              <a:rPr lang="fr-CA" altLang="en-US" dirty="0" err="1"/>
              <a:t>l</a:t>
            </a:r>
            <a:r>
              <a:rPr lang="fr-CA" altLang="en-US" dirty="0" err="1" smtClean="0"/>
              <a:t>abs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from</a:t>
            </a:r>
            <a:r>
              <a:rPr lang="fr-CA" altLang="en-US" dirty="0" smtClean="0"/>
              <a:t> 3 </a:t>
            </a:r>
            <a:r>
              <a:rPr lang="fr-CA" altLang="en-US" dirty="0" err="1" smtClean="0"/>
              <a:t>different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pathways</a:t>
            </a:r>
            <a:endParaRPr lang="fr-CA" altLang="en-US" dirty="0" smtClean="0"/>
          </a:p>
          <a:p>
            <a:pPr lvl="1"/>
            <a:r>
              <a:rPr lang="fr-CA" altLang="en-US" dirty="0" smtClean="0"/>
              <a:t>6 </a:t>
            </a:r>
            <a:r>
              <a:rPr lang="fr-CA" altLang="en-US" dirty="0" err="1" smtClean="0"/>
              <a:t>students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from</a:t>
            </a:r>
            <a:r>
              <a:rPr lang="fr-CA" altLang="en-US" dirty="0" smtClean="0"/>
              <a:t> 5 </a:t>
            </a:r>
            <a:r>
              <a:rPr lang="fr-CA" altLang="en-US" dirty="0" err="1" smtClean="0"/>
              <a:t>different</a:t>
            </a:r>
            <a:r>
              <a:rPr lang="fr-CA" altLang="en-US" dirty="0" smtClean="0"/>
              <a:t> high </a:t>
            </a:r>
            <a:r>
              <a:rPr lang="fr-CA" altLang="en-US" dirty="0" err="1" smtClean="0"/>
              <a:t>schools</a:t>
            </a:r>
            <a:endParaRPr lang="fr-CA" altLang="en-US" dirty="0" smtClean="0"/>
          </a:p>
          <a:p>
            <a:pPr lvl="1"/>
            <a:r>
              <a:rPr lang="fr-CA" altLang="en-US" dirty="0" smtClean="0"/>
              <a:t>5 </a:t>
            </a:r>
            <a:r>
              <a:rPr lang="fr-CA" altLang="en-US" dirty="0" err="1" smtClean="0"/>
              <a:t>teachers</a:t>
            </a:r>
            <a:r>
              <a:rPr lang="fr-CA" altLang="en-US" dirty="0" smtClean="0"/>
              <a:t> and 1 patent attorney</a:t>
            </a:r>
          </a:p>
          <a:p>
            <a:pPr lvl="1"/>
            <a:r>
              <a:rPr lang="fr-CA" altLang="en-US" dirty="0" smtClean="0"/>
              <a:t>1 business plan</a:t>
            </a:r>
          </a:p>
          <a:p>
            <a:pPr lvl="1"/>
            <a:r>
              <a:rPr lang="fr-CA" altLang="en-US" dirty="0" err="1" smtClean="0"/>
              <a:t>Bringing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ideas</a:t>
            </a:r>
            <a:r>
              <a:rPr lang="fr-CA" altLang="en-US" dirty="0" smtClean="0"/>
              <a:t> to life</a:t>
            </a:r>
          </a:p>
          <a:p>
            <a:pPr lvl="1"/>
            <a:endParaRPr lang="fr-CA" altLang="en-US" dirty="0" smtClean="0"/>
          </a:p>
          <a:p>
            <a:pPr marL="0" indent="0">
              <a:buNone/>
            </a:pPr>
            <a:r>
              <a:rPr lang="fr-CA" altLang="en-US" dirty="0" smtClean="0"/>
              <a:t> 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828800"/>
            <a:ext cx="6772275" cy="4678363"/>
          </a:xfrm>
        </p:spPr>
        <p:txBody>
          <a:bodyPr/>
          <a:lstStyle/>
          <a:p>
            <a:r>
              <a:rPr lang="fr-CA" altLang="en-US" sz="2800" dirty="0" err="1" smtClean="0"/>
              <a:t>Grundfos</a:t>
            </a:r>
            <a:endParaRPr lang="fr-CA" altLang="en-US" sz="2400" dirty="0" smtClean="0"/>
          </a:p>
          <a:p>
            <a:r>
              <a:rPr lang="fr-CA" altLang="en-US" sz="2800" dirty="0" smtClean="0"/>
              <a:t>PELCO by Schneider Electric</a:t>
            </a:r>
            <a:endParaRPr lang="fr-CA" altLang="en-US" sz="2400" dirty="0" smtClean="0"/>
          </a:p>
          <a:p>
            <a:r>
              <a:rPr lang="fr-CA" altLang="en-US" sz="2800" dirty="0" err="1" smtClean="0"/>
              <a:t>Kustom</a:t>
            </a:r>
            <a:r>
              <a:rPr lang="fr-CA" altLang="en-US" sz="2800" dirty="0" smtClean="0"/>
              <a:t> </a:t>
            </a:r>
            <a:r>
              <a:rPr lang="fr-CA" altLang="en-US" sz="2800" dirty="0" err="1" smtClean="0"/>
              <a:t>Creation</a:t>
            </a:r>
            <a:endParaRPr lang="fr-CA" altLang="en-US" sz="2800" dirty="0" smtClean="0"/>
          </a:p>
          <a:p>
            <a:r>
              <a:rPr lang="fr-CA" altLang="en-US" sz="2800" dirty="0" err="1" smtClean="0"/>
              <a:t>Betts</a:t>
            </a:r>
            <a:r>
              <a:rPr lang="fr-CA" altLang="en-US" sz="2800" dirty="0" smtClean="0"/>
              <a:t> Co.</a:t>
            </a:r>
          </a:p>
          <a:p>
            <a:r>
              <a:rPr lang="fr-CA" altLang="en-US" sz="2800" dirty="0" smtClean="0"/>
              <a:t>Project 321</a:t>
            </a:r>
            <a:endParaRPr lang="fr-CA" altLang="en-US" sz="2800" dirty="0"/>
          </a:p>
          <a:p>
            <a:r>
              <a:rPr lang="fr-CA" altLang="en-US" sz="2800" dirty="0" err="1" smtClean="0"/>
              <a:t>Iscar</a:t>
            </a:r>
            <a:r>
              <a:rPr lang="fr-CA" altLang="en-US" sz="2800" dirty="0" smtClean="0"/>
              <a:t> </a:t>
            </a:r>
            <a:r>
              <a:rPr lang="fr-CA" altLang="en-US" sz="2800" dirty="0" err="1" smtClean="0"/>
              <a:t>Tooling</a:t>
            </a:r>
            <a:endParaRPr lang="fr-CA" altLang="en-US" sz="2800" dirty="0" smtClean="0"/>
          </a:p>
          <a:p>
            <a:r>
              <a:rPr lang="fr-CA" altLang="en-US" sz="2800" dirty="0" smtClean="0"/>
              <a:t>Fresno State </a:t>
            </a:r>
            <a:r>
              <a:rPr lang="fr-CA" altLang="en-US" sz="2800" dirty="0" err="1" smtClean="0"/>
              <a:t>University</a:t>
            </a:r>
            <a:endParaRPr lang="fr-CA" altLang="en-US" sz="2800" dirty="0" smtClean="0"/>
          </a:p>
          <a:p>
            <a:r>
              <a:rPr lang="fr-CA" altLang="en-US" sz="2800" dirty="0" smtClean="0"/>
              <a:t>Fresno </a:t>
            </a:r>
            <a:r>
              <a:rPr lang="fr-CA" altLang="en-US" sz="2800" dirty="0" err="1" smtClean="0"/>
              <a:t>County</a:t>
            </a:r>
            <a:r>
              <a:rPr lang="fr-CA" altLang="en-US" sz="2800" dirty="0" smtClean="0"/>
              <a:t> ROP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696075" cy="1143000"/>
          </a:xfrm>
        </p:spPr>
        <p:txBody>
          <a:bodyPr/>
          <a:lstStyle/>
          <a:p>
            <a:pPr algn="l"/>
            <a:r>
              <a:rPr lang="fr-CA" altLang="en-US" dirty="0" err="1" smtClean="0"/>
              <a:t>Thanks</a:t>
            </a:r>
            <a:r>
              <a:rPr lang="fr-CA" altLang="en-US" dirty="0" smtClean="0"/>
              <a:t> to </a:t>
            </a:r>
            <a:r>
              <a:rPr lang="fr-CA" altLang="en-US" dirty="0" err="1" smtClean="0"/>
              <a:t>my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Industry</a:t>
            </a:r>
            <a:r>
              <a:rPr lang="fr-CA" altLang="en-US" dirty="0" smtClean="0"/>
              <a:t> and </a:t>
            </a:r>
            <a:r>
              <a:rPr lang="fr-CA" altLang="en-US" dirty="0" err="1" smtClean="0"/>
              <a:t>Academic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Partners</a:t>
            </a:r>
            <a:endParaRPr lang="fr-CA" altLang="en-US" dirty="0" smtClean="0"/>
          </a:p>
        </p:txBody>
      </p:sp>
      <p:pic>
        <p:nvPicPr>
          <p:cNvPr id="5" name="Picture 2" descr="Cart 144x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499" cy="11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Fresno Regional Occupational Pr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16778"/>
            <a:ext cx="1905001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r>
              <a:rPr lang="fr-CA" altLang="en-US" dirty="0" err="1" smtClean="0"/>
              <a:t>Remember</a:t>
            </a:r>
            <a:r>
              <a:rPr lang="fr-CA" altLang="en-US" dirty="0" smtClean="0"/>
              <a:t>… </a:t>
            </a:r>
          </a:p>
          <a:p>
            <a:pPr lvl="1"/>
            <a:r>
              <a:rPr lang="fr-CA" altLang="en-US" sz="2400" dirty="0" smtClean="0"/>
              <a:t>I </a:t>
            </a:r>
            <a:r>
              <a:rPr lang="fr-CA" altLang="en-US" sz="2400" dirty="0" err="1" smtClean="0"/>
              <a:t>am</a:t>
            </a:r>
            <a:r>
              <a:rPr lang="fr-CA" altLang="en-US" sz="2400" dirty="0" smtClean="0"/>
              <a:t> not an expert, but I know </a:t>
            </a:r>
            <a:r>
              <a:rPr lang="fr-CA" altLang="en-US" sz="2400" dirty="0" err="1" smtClean="0"/>
              <a:t>some</a:t>
            </a:r>
            <a:endParaRPr lang="fr-CA" altLang="en-US" sz="2400" dirty="0" smtClean="0"/>
          </a:p>
          <a:p>
            <a:pPr lvl="1"/>
            <a:r>
              <a:rPr lang="fr-CA" altLang="en-US" sz="2400" dirty="0" smtClean="0"/>
              <a:t>I </a:t>
            </a:r>
            <a:r>
              <a:rPr lang="fr-CA" altLang="en-US" sz="2400" dirty="0" err="1" smtClean="0"/>
              <a:t>am</a:t>
            </a:r>
            <a:r>
              <a:rPr lang="fr-CA" altLang="en-US" sz="2400" dirty="0" smtClean="0"/>
              <a:t> not a </a:t>
            </a:r>
            <a:r>
              <a:rPr lang="fr-CA" altLang="en-US" sz="2400" dirty="0" err="1" smtClean="0"/>
              <a:t>salesperson</a:t>
            </a:r>
            <a:r>
              <a:rPr lang="fr-CA" altLang="en-US" sz="2400" dirty="0" smtClean="0"/>
              <a:t>, but I know </a:t>
            </a:r>
            <a:r>
              <a:rPr lang="fr-CA" altLang="en-US" sz="2400" dirty="0" err="1" smtClean="0"/>
              <a:t>some</a:t>
            </a:r>
            <a:endParaRPr lang="fr-CA" altLang="en-US" sz="2400" dirty="0" smtClean="0"/>
          </a:p>
          <a:p>
            <a:pPr lvl="1"/>
            <a:r>
              <a:rPr lang="fr-CA" altLang="en-US" sz="2400" dirty="0" smtClean="0"/>
              <a:t>I </a:t>
            </a:r>
            <a:r>
              <a:rPr lang="fr-CA" altLang="en-US" sz="2400" dirty="0" err="1" smtClean="0"/>
              <a:t>am</a:t>
            </a:r>
            <a:r>
              <a:rPr lang="fr-CA" altLang="en-US" sz="2400" dirty="0" smtClean="0"/>
              <a:t> an </a:t>
            </a:r>
            <a:r>
              <a:rPr lang="fr-CA" altLang="en-US" sz="2400" dirty="0" err="1" smtClean="0"/>
              <a:t>educator</a:t>
            </a:r>
            <a:r>
              <a:rPr lang="fr-CA" altLang="en-US" sz="2400" dirty="0" smtClean="0"/>
              <a:t>, but </a:t>
            </a:r>
            <a:r>
              <a:rPr lang="fr-CA" altLang="en-US" sz="2400" dirty="0" err="1" smtClean="0"/>
              <a:t>I’m</a:t>
            </a:r>
            <a:r>
              <a:rPr lang="fr-CA" altLang="en-US" sz="2400" dirty="0" smtClean="0"/>
              <a:t> new</a:t>
            </a:r>
          </a:p>
          <a:p>
            <a:pPr lvl="1"/>
            <a:r>
              <a:rPr lang="fr-CA" altLang="en-US" sz="2400" dirty="0" smtClean="0"/>
              <a:t>I </a:t>
            </a:r>
            <a:r>
              <a:rPr lang="fr-CA" altLang="en-US" sz="2400" dirty="0" err="1" smtClean="0"/>
              <a:t>appreciate</a:t>
            </a:r>
            <a:r>
              <a:rPr lang="fr-CA" altLang="en-US" sz="2400" dirty="0" smtClean="0"/>
              <a:t> </a:t>
            </a:r>
            <a:r>
              <a:rPr lang="fr-CA" altLang="en-US" sz="2400" dirty="0" err="1" smtClean="0"/>
              <a:t>your</a:t>
            </a:r>
            <a:r>
              <a:rPr lang="fr-CA" altLang="en-US" sz="2400" dirty="0" smtClean="0"/>
              <a:t> opinions, but </a:t>
            </a:r>
            <a:r>
              <a:rPr lang="fr-CA" altLang="en-US" sz="2400" dirty="0" err="1" smtClean="0"/>
              <a:t>I’m</a:t>
            </a:r>
            <a:r>
              <a:rPr lang="fr-CA" altLang="en-US" sz="2400" dirty="0" smtClean="0"/>
              <a:t> the </a:t>
            </a:r>
            <a:r>
              <a:rPr lang="fr-CA" altLang="en-US" sz="2400" dirty="0" err="1" smtClean="0"/>
              <a:t>messenger</a:t>
            </a:r>
            <a:endParaRPr lang="fr-CA" altLang="en-US" sz="2400" dirty="0" smtClean="0"/>
          </a:p>
          <a:p>
            <a:endParaRPr lang="fr-CA" altLang="en-US" dirty="0"/>
          </a:p>
          <a:p>
            <a:endParaRPr lang="fr-CA" altLang="en-US" dirty="0" smtClean="0"/>
          </a:p>
          <a:p>
            <a:r>
              <a:rPr lang="fr-CA" altLang="en-US" dirty="0" smtClean="0"/>
              <a:t>I </a:t>
            </a:r>
            <a:r>
              <a:rPr lang="fr-CA" altLang="en-US" dirty="0" err="1" smtClean="0"/>
              <a:t>appreciate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your</a:t>
            </a:r>
            <a:r>
              <a:rPr lang="fr-CA" altLang="en-US" dirty="0" smtClean="0"/>
              <a:t> feedback on </a:t>
            </a:r>
            <a:r>
              <a:rPr lang="fr-CA" altLang="en-US" dirty="0" err="1" smtClean="0"/>
              <a:t>Guidebook</a:t>
            </a:r>
            <a:r>
              <a:rPr lang="fr-CA" altLang="en-US" dirty="0" smtClean="0"/>
              <a:t>!</a:t>
            </a:r>
            <a:endParaRPr lang="fr-CA" altLang="en-US" dirty="0"/>
          </a:p>
          <a:p>
            <a:pPr marL="0" indent="0">
              <a:buNone/>
            </a:pPr>
            <a:endParaRPr lang="fr-CA" altLang="en-US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7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790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</a:t>
            </a: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</a:t>
            </a: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3D Printing </a:t>
            </a:r>
            <a:b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Into</a:t>
            </a: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Pathway</a:t>
            </a: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fr-CA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endParaRPr lang="fr-CA" sz="3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918200"/>
            <a:ext cx="9144000" cy="93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bg1"/>
                </a:solidFill>
              </a:rPr>
              <a:t>Brian Emerson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dirty="0" smtClean="0">
                <a:solidFill>
                  <a:schemeClr val="bg1"/>
                </a:solidFill>
              </a:rPr>
              <a:t>Center for Advanced </a:t>
            </a:r>
            <a:r>
              <a:rPr lang="fr-CA" sz="2400" dirty="0" err="1" smtClean="0">
                <a:solidFill>
                  <a:schemeClr val="bg1"/>
                </a:solidFill>
              </a:rPr>
              <a:t>Research</a:t>
            </a:r>
            <a:r>
              <a:rPr lang="fr-CA" sz="2400" dirty="0" smtClean="0">
                <a:solidFill>
                  <a:schemeClr val="bg1"/>
                </a:solidFill>
              </a:rPr>
              <a:t> and </a:t>
            </a:r>
            <a:r>
              <a:rPr lang="fr-CA" sz="2400" dirty="0" err="1" smtClean="0">
                <a:solidFill>
                  <a:schemeClr val="bg1"/>
                </a:solidFill>
              </a:rPr>
              <a:t>Technology</a:t>
            </a:r>
            <a:r>
              <a:rPr lang="fr-CA" sz="2400" dirty="0" smtClean="0">
                <a:solidFill>
                  <a:schemeClr val="bg1"/>
                </a:solidFill>
              </a:rPr>
              <a:t>, Clovis, CA</a:t>
            </a:r>
          </a:p>
        </p:txBody>
      </p:sp>
      <p:pic>
        <p:nvPicPr>
          <p:cNvPr id="2050" name="Picture 2" descr="Cart 144x1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" y="1143000"/>
            <a:ext cx="697294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sno Regional Occupational Pr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47775"/>
            <a:ext cx="17145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undf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23975"/>
            <a:ext cx="23907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Sources of Information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643437"/>
          </a:xfrm>
        </p:spPr>
        <p:txBody>
          <a:bodyPr/>
          <a:lstStyle/>
          <a:p>
            <a:r>
              <a:rPr lang="en-US" sz="1800" u="sng" dirty="0">
                <a:hlinkClick r:id="rId3"/>
              </a:rPr>
              <a:t>http://gizmodo.com/how-doctors-are-printing-bones-eyes-noses-and-blood-1474983505</a:t>
            </a:r>
            <a:r>
              <a:rPr lang="en-US" sz="1800" dirty="0"/>
              <a:t> </a:t>
            </a:r>
          </a:p>
          <a:p>
            <a:r>
              <a:rPr lang="en-US" sz="1800" u="sng" dirty="0">
                <a:hlinkClick r:id="rId4"/>
              </a:rPr>
              <a:t>http://www.forbes.com/sites/stevenkotler/2013/11/26/how-3d-printing-is-about-to-radically-extend-the-limits-of-human-performance/</a:t>
            </a:r>
            <a:r>
              <a:rPr lang="en-US" sz="1800" dirty="0"/>
              <a:t> </a:t>
            </a:r>
          </a:p>
          <a:p>
            <a:r>
              <a:rPr lang="en-US" sz="1800" u="sng" dirty="0">
                <a:hlinkClick r:id="rId5"/>
              </a:rPr>
              <a:t>http://3dprintingindustry.com/education/</a:t>
            </a:r>
            <a:r>
              <a:rPr lang="en-US" sz="1800" dirty="0"/>
              <a:t> </a:t>
            </a:r>
          </a:p>
          <a:p>
            <a:r>
              <a:rPr lang="en-US" sz="1800" u="sng" dirty="0">
                <a:hlinkClick r:id="rId6"/>
              </a:rPr>
              <a:t>http://hbr.org/2013/03/3-d-printing-will-change-the-world/ar/1</a:t>
            </a:r>
            <a:r>
              <a:rPr lang="en-US" sz="1800" dirty="0"/>
              <a:t> </a:t>
            </a:r>
          </a:p>
          <a:p>
            <a:r>
              <a:rPr lang="en-US" sz="1800" u="sng" dirty="0">
                <a:hlinkClick r:id="rId7"/>
              </a:rPr>
              <a:t>http://www.forbes.com/sites/realspin/2014/01/17/3d-printers-will-soon-change-the-world-if-its-not-strangled-in-a-lawyered-up-world/</a:t>
            </a:r>
            <a:r>
              <a:rPr lang="en-US" sz="1800" dirty="0"/>
              <a:t> </a:t>
            </a:r>
          </a:p>
          <a:p>
            <a:r>
              <a:rPr lang="en-US" sz="1800" u="sng" dirty="0">
                <a:hlinkClick r:id="rId8"/>
              </a:rPr>
              <a:t>http://farmindustrynews.com/farm-equipment/3-d-printing-technology-impact-agriculture</a:t>
            </a:r>
            <a:r>
              <a:rPr lang="en-US" sz="1800" dirty="0"/>
              <a:t> </a:t>
            </a:r>
          </a:p>
          <a:p>
            <a:r>
              <a:rPr lang="en-US" sz="1800" u="sng" dirty="0" smtClean="0">
                <a:hlinkClick r:id="rId9"/>
              </a:rPr>
              <a:t>http</a:t>
            </a:r>
            <a:r>
              <a:rPr lang="en-US" sz="1800" u="sng" dirty="0">
                <a:hlinkClick r:id="rId9"/>
              </a:rPr>
              <a:t>://www.aimseducation.edu/blog/how-3d-printing-will-reshape-healthcare/</a:t>
            </a:r>
            <a:r>
              <a:rPr lang="en-US" sz="1800" dirty="0"/>
              <a:t> </a:t>
            </a:r>
          </a:p>
          <a:p>
            <a:r>
              <a:rPr lang="en-US" sz="1800" u="sng" dirty="0" smtClean="0">
                <a:hlinkClick r:id="rId10"/>
              </a:rPr>
              <a:t>http</a:t>
            </a:r>
            <a:r>
              <a:rPr lang="en-US" sz="1800" u="sng" dirty="0">
                <a:hlinkClick r:id="rId10"/>
              </a:rPr>
              <a:t>://www.extension.harvard.edu/hub/blog/andy-engelward-math-teaching-director/using-3d-printers-mathematics-lessons</a:t>
            </a:r>
            <a:r>
              <a:rPr lang="en-US" sz="1800" dirty="0"/>
              <a:t> </a:t>
            </a:r>
          </a:p>
          <a:p>
            <a:r>
              <a:rPr lang="en-US" sz="1800" u="sng" dirty="0" smtClean="0">
                <a:hlinkClick r:id="rId11"/>
              </a:rPr>
              <a:t>http</a:t>
            </a:r>
            <a:r>
              <a:rPr lang="en-US" sz="1800" u="sng" dirty="0">
                <a:hlinkClick r:id="rId11"/>
              </a:rPr>
              <a:t>://www.extremetech.com/extreme/175562-major-patent-expiration-could-spark-a-second-3d-printing-revolution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fr-CA" altLang="en-US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6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a Copy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r>
              <a:rPr lang="en-US" dirty="0" smtClean="0"/>
              <a:t>Scan this thing, viola!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374207">
            <a:off x="2864595" y="2593368"/>
            <a:ext cx="16178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rianemerson\Desktop\CTE Conference Presentation\Bemerson 3dP P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40" y="2667000"/>
            <a:ext cx="3379850" cy="33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A </a:t>
            </a:r>
            <a:r>
              <a:rPr lang="fr-CA" altLang="en-US" sz="3200" dirty="0" err="1" smtClean="0">
                <a:solidFill>
                  <a:schemeClr val="bg1"/>
                </a:solidFill>
              </a:rPr>
              <a:t>little</a:t>
            </a:r>
            <a:r>
              <a:rPr lang="fr-CA" altLang="en-US" dirty="0" smtClean="0">
                <a:solidFill>
                  <a:schemeClr val="bg1"/>
                </a:solidFill>
              </a:rPr>
              <a:t> about me…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r>
              <a:rPr lang="fr-CA" altLang="en-US" dirty="0" smtClean="0"/>
              <a:t>Lead </a:t>
            </a:r>
            <a:r>
              <a:rPr lang="fr-CA" altLang="en-US" dirty="0" err="1" smtClean="0"/>
              <a:t>Instructor</a:t>
            </a:r>
            <a:r>
              <a:rPr lang="fr-CA" altLang="en-US" dirty="0" smtClean="0"/>
              <a:t>, Engineering Cluster</a:t>
            </a:r>
          </a:p>
          <a:p>
            <a:r>
              <a:rPr lang="fr-CA" altLang="en-US" dirty="0" smtClean="0"/>
              <a:t>B.S. </a:t>
            </a:r>
            <a:r>
              <a:rPr lang="fr-CA" altLang="en-US" dirty="0" err="1" smtClean="0"/>
              <a:t>Physics</a:t>
            </a:r>
            <a:r>
              <a:rPr lang="fr-CA" altLang="en-US" dirty="0" smtClean="0"/>
              <a:t> – Focus in </a:t>
            </a:r>
            <a:r>
              <a:rPr lang="fr-CA" altLang="en-US" dirty="0" err="1" smtClean="0"/>
              <a:t>applied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optics</a:t>
            </a:r>
            <a:endParaRPr lang="fr-CA" altLang="en-US" dirty="0" smtClean="0"/>
          </a:p>
          <a:p>
            <a:r>
              <a:rPr lang="fr-CA" altLang="en-US" dirty="0" smtClean="0"/>
              <a:t>11 </a:t>
            </a:r>
            <a:r>
              <a:rPr lang="fr-CA" altLang="en-US" dirty="0" err="1" smtClean="0"/>
              <a:t>years</a:t>
            </a:r>
            <a:r>
              <a:rPr lang="fr-CA" altLang="en-US" dirty="0" smtClean="0"/>
              <a:t> engineering </a:t>
            </a:r>
            <a:r>
              <a:rPr lang="fr-CA" altLang="en-US" dirty="0" err="1" smtClean="0"/>
              <a:t>industry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experience</a:t>
            </a:r>
            <a:r>
              <a:rPr lang="fr-CA" altLang="en-US" dirty="0" smtClean="0"/>
              <a:t> as a </a:t>
            </a:r>
            <a:r>
              <a:rPr lang="fr-CA" altLang="en-US" dirty="0" err="1" smtClean="0"/>
              <a:t>resident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engineer</a:t>
            </a:r>
            <a:r>
              <a:rPr lang="fr-CA" altLang="en-US" dirty="0" smtClean="0"/>
              <a:t> and </a:t>
            </a:r>
            <a:r>
              <a:rPr lang="fr-CA" altLang="en-US" dirty="0" err="1" smtClean="0"/>
              <a:t>project</a:t>
            </a:r>
            <a:r>
              <a:rPr lang="fr-CA" altLang="en-US" dirty="0" smtClean="0"/>
              <a:t> manager</a:t>
            </a:r>
          </a:p>
          <a:p>
            <a:r>
              <a:rPr lang="fr-CA" altLang="en-US" dirty="0" err="1" smtClean="0"/>
              <a:t>Started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drafting</a:t>
            </a:r>
            <a:r>
              <a:rPr lang="fr-CA" altLang="en-US" dirty="0" smtClean="0"/>
              <a:t> business at 15</a:t>
            </a:r>
          </a:p>
          <a:p>
            <a:r>
              <a:rPr lang="fr-CA" altLang="en-US" dirty="0" smtClean="0"/>
              <a:t>I love  </a:t>
            </a:r>
          </a:p>
          <a:p>
            <a:r>
              <a:rPr lang="fr-CA" altLang="en-US" dirty="0" err="1" smtClean="0"/>
              <a:t>Husband</a:t>
            </a:r>
            <a:r>
              <a:rPr lang="fr-CA" altLang="en-US" dirty="0" smtClean="0"/>
              <a:t> and </a:t>
            </a:r>
            <a:r>
              <a:rPr lang="fr-CA" altLang="en-US" dirty="0" err="1" smtClean="0"/>
              <a:t>father</a:t>
            </a:r>
            <a:endParaRPr lang="fr-CA" altLang="en-US" dirty="0" smtClean="0"/>
          </a:p>
        </p:txBody>
      </p:sp>
      <p:pic>
        <p:nvPicPr>
          <p:cNvPr id="5122" name="Picture 2" descr="C:\Users\brianemerson\Desktop\Personal\Europe 2013 Pictures\Uploaded\20130617_035750(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31563" r="19192"/>
          <a:stretch/>
        </p:blipFill>
        <p:spPr bwMode="auto">
          <a:xfrm>
            <a:off x="6989617" y="3962400"/>
            <a:ext cx="1849583" cy="25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18565"/>
          <a:stretch/>
        </p:blipFill>
        <p:spPr bwMode="auto">
          <a:xfrm>
            <a:off x="1905000" y="4646252"/>
            <a:ext cx="1071563" cy="6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2941637"/>
            <a:ext cx="6772275" cy="3535363"/>
          </a:xfrm>
        </p:spPr>
        <p:txBody>
          <a:bodyPr/>
          <a:lstStyle/>
          <a:p>
            <a:r>
              <a:rPr lang="fr-CA" altLang="en-US" dirty="0" smtClean="0"/>
              <a:t>Juniors and Seniors </a:t>
            </a:r>
          </a:p>
          <a:p>
            <a:r>
              <a:rPr lang="fr-CA" altLang="en-US" dirty="0" err="1" smtClean="0"/>
              <a:t>Academic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overlap</a:t>
            </a:r>
            <a:r>
              <a:rPr lang="fr-CA" altLang="en-US" dirty="0" smtClean="0"/>
              <a:t> – </a:t>
            </a:r>
            <a:r>
              <a:rPr lang="fr-CA" altLang="en-US" sz="2800" dirty="0" smtClean="0"/>
              <a:t>content immersive</a:t>
            </a:r>
          </a:p>
          <a:p>
            <a:r>
              <a:rPr lang="fr-CA" altLang="en-US" dirty="0" smtClean="0"/>
              <a:t>Four </a:t>
            </a:r>
            <a:r>
              <a:rPr lang="fr-CA" altLang="en-US" dirty="0" err="1"/>
              <a:t>c</a:t>
            </a:r>
            <a:r>
              <a:rPr lang="fr-CA" altLang="en-US" dirty="0" err="1" smtClean="0"/>
              <a:t>areer</a:t>
            </a:r>
            <a:r>
              <a:rPr lang="fr-CA" altLang="en-US" dirty="0" smtClean="0"/>
              <a:t> clusters</a:t>
            </a:r>
          </a:p>
          <a:p>
            <a:r>
              <a:rPr lang="fr-CA" altLang="en-US" dirty="0" smtClean="0"/>
              <a:t>Project-</a:t>
            </a:r>
            <a:r>
              <a:rPr lang="fr-CA" altLang="en-US" dirty="0" err="1" smtClean="0"/>
              <a:t>based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learning</a:t>
            </a:r>
            <a:endParaRPr lang="fr-CA" altLang="en-US" dirty="0" smtClean="0"/>
          </a:p>
          <a:p>
            <a:r>
              <a:rPr lang="fr-CA" altLang="en-US" dirty="0" err="1" smtClean="0"/>
              <a:t>College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Prep</a:t>
            </a:r>
            <a:r>
              <a:rPr lang="fr-CA" altLang="en-US" dirty="0" smtClean="0"/>
              <a:t> and CTE </a:t>
            </a:r>
            <a:r>
              <a:rPr lang="fr-CA" altLang="en-US" dirty="0" err="1" smtClean="0"/>
              <a:t>combined</a:t>
            </a:r>
            <a:endParaRPr lang="fr-CA" altLang="en-US" dirty="0" smtClean="0"/>
          </a:p>
          <a:p>
            <a:pPr marL="0" indent="0">
              <a:buNone/>
            </a:pPr>
            <a:r>
              <a:rPr lang="fr-CA" altLang="en-US" dirty="0" smtClean="0"/>
              <a:t>		</a:t>
            </a:r>
            <a:r>
              <a:rPr lang="fr-CA" altLang="en-US" dirty="0" smtClean="0">
                <a:hlinkClick r:id="rId2"/>
              </a:rPr>
              <a:t>www.cart.org</a:t>
            </a:r>
            <a:r>
              <a:rPr lang="fr-CA" altLang="en-US" dirty="0" smtClean="0"/>
              <a:t> 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651773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3D Printing – ‘’</a:t>
            </a:r>
            <a:r>
              <a:rPr lang="fr-CA" altLang="en-US" dirty="0" err="1" smtClean="0">
                <a:solidFill>
                  <a:schemeClr val="bg1"/>
                </a:solidFill>
              </a:rPr>
              <a:t>Origins</a:t>
            </a:r>
            <a:r>
              <a:rPr lang="fr-CA" altLang="en-US" dirty="0" smtClean="0">
                <a:solidFill>
                  <a:schemeClr val="bg1"/>
                </a:solidFill>
              </a:rPr>
              <a:t>’’</a:t>
            </a:r>
          </a:p>
        </p:txBody>
      </p:sp>
      <p:pic>
        <p:nvPicPr>
          <p:cNvPr id="5" name="Picture 2" descr="http://weknowmemes.com/wp-content/uploads/2013/06/the-original-3d-pr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6" y="2404179"/>
            <a:ext cx="3480456" cy="36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jpegy.com/images/uploads/2013/08/The-original-3D-pri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72" y="2645343"/>
            <a:ext cx="4111928" cy="31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3D Printing - </a:t>
            </a:r>
            <a:r>
              <a:rPr lang="fr-CA" altLang="en-US" dirty="0" err="1" smtClean="0">
                <a:solidFill>
                  <a:schemeClr val="bg1"/>
                </a:solidFill>
              </a:rPr>
              <a:t>Origins</a:t>
            </a:r>
            <a:endParaRPr lang="fr-CA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pPr marL="0" indent="0">
              <a:buNone/>
            </a:pPr>
            <a:r>
              <a:rPr lang="fr-CA" altLang="en-US" dirty="0" smtClean="0"/>
              <a:t>The </a:t>
            </a:r>
            <a:r>
              <a:rPr lang="fr-CA" altLang="en-US" dirty="0" err="1" smtClean="0"/>
              <a:t>Stereolithography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Apparatus</a:t>
            </a:r>
            <a:r>
              <a:rPr lang="fr-CA" altLang="en-US" dirty="0" smtClean="0"/>
              <a:t> – 1984</a:t>
            </a:r>
          </a:p>
          <a:p>
            <a:pPr marL="0" indent="0">
              <a:buNone/>
            </a:pPr>
            <a:r>
              <a:rPr lang="fr-CA" altLang="en-US" sz="2400" dirty="0" smtClean="0"/>
              <a:t>Charles Hull – 3d </a:t>
            </a:r>
            <a:r>
              <a:rPr lang="fr-CA" altLang="en-US" sz="2400" dirty="0" err="1" smtClean="0"/>
              <a:t>Systems</a:t>
            </a:r>
            <a:endParaRPr lang="fr-CA" altLang="en-US" sz="2400" dirty="0" smtClean="0"/>
          </a:p>
        </p:txBody>
      </p:sp>
      <p:pic>
        <p:nvPicPr>
          <p:cNvPr id="4" name="Content Placeholder 3" descr="First_working_Stereolithography_syst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r="1885"/>
          <a:stretch>
            <a:fillRect/>
          </a:stretch>
        </p:blipFill>
        <p:spPr bwMode="auto">
          <a:xfrm>
            <a:off x="1458851" y="2895600"/>
            <a:ext cx="6226297" cy="34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altLang="en-US" dirty="0" smtClean="0">
                <a:solidFill>
                  <a:schemeClr val="bg1"/>
                </a:solidFill>
              </a:rPr>
              <a:t>3D Printing – </a:t>
            </a:r>
            <a:r>
              <a:rPr lang="fr-CA" altLang="en-US" dirty="0" err="1" smtClean="0">
                <a:solidFill>
                  <a:schemeClr val="bg1"/>
                </a:solidFill>
              </a:rPr>
              <a:t>Today</a:t>
            </a:r>
            <a:endParaRPr lang="fr-CA" altLang="en-US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r>
              <a:rPr lang="fr-CA" altLang="en-US" dirty="0" err="1" smtClean="0"/>
              <a:t>Moving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from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Industry</a:t>
            </a:r>
            <a:r>
              <a:rPr lang="fr-CA" altLang="en-US" dirty="0" smtClean="0"/>
              <a:t> to </a:t>
            </a:r>
            <a:r>
              <a:rPr lang="fr-CA" altLang="en-US" dirty="0" err="1" smtClean="0"/>
              <a:t>Personal</a:t>
            </a:r>
            <a:r>
              <a:rPr lang="fr-CA" altLang="en-US" dirty="0" smtClean="0"/>
              <a:t> - </a:t>
            </a:r>
            <a:r>
              <a:rPr lang="fr-CA" altLang="en-US" dirty="0" err="1" smtClean="0"/>
              <a:t>Makers</a:t>
            </a:r>
            <a:endParaRPr lang="fr-CA" altLang="en-US" dirty="0"/>
          </a:p>
          <a:p>
            <a:r>
              <a:rPr lang="fr-CA" altLang="en-US" dirty="0" err="1" smtClean="0"/>
              <a:t>Variety</a:t>
            </a:r>
            <a:r>
              <a:rPr lang="fr-CA" altLang="en-US" dirty="0" smtClean="0"/>
              <a:t> of </a:t>
            </a:r>
            <a:r>
              <a:rPr lang="fr-CA" altLang="en-US" dirty="0" err="1" smtClean="0"/>
              <a:t>materials</a:t>
            </a:r>
            <a:endParaRPr lang="fr-CA" altLang="en-US" dirty="0"/>
          </a:p>
          <a:p>
            <a:pPr lvl="1"/>
            <a:r>
              <a:rPr lang="fr-CA" altLang="en-US" sz="2400" dirty="0" smtClean="0"/>
              <a:t>Plastics, </a:t>
            </a:r>
            <a:r>
              <a:rPr lang="fr-CA" altLang="en-US" sz="2400" dirty="0" err="1" smtClean="0"/>
              <a:t>Metals</a:t>
            </a:r>
            <a:r>
              <a:rPr lang="fr-CA" altLang="en-US" sz="2400" dirty="0" smtClean="0"/>
              <a:t>, Sandstone, </a:t>
            </a:r>
            <a:r>
              <a:rPr lang="fr-CA" altLang="en-US" sz="2400" dirty="0" err="1" smtClean="0"/>
              <a:t>Ceramic</a:t>
            </a:r>
            <a:r>
              <a:rPr lang="fr-CA" altLang="en-US" sz="2400" dirty="0" smtClean="0"/>
              <a:t>, </a:t>
            </a:r>
            <a:r>
              <a:rPr lang="fr-CA" altLang="en-US" sz="2400" dirty="0" err="1" smtClean="0"/>
              <a:t>Concrete</a:t>
            </a:r>
            <a:r>
              <a:rPr lang="fr-CA" altLang="en-US" sz="2400" dirty="0" smtClean="0"/>
              <a:t>, etc.</a:t>
            </a:r>
          </a:p>
          <a:p>
            <a:r>
              <a:rPr lang="fr-CA" altLang="en-US" dirty="0" smtClean="0"/>
              <a:t>Multiple </a:t>
            </a:r>
            <a:r>
              <a:rPr lang="fr-CA" altLang="en-US" dirty="0" err="1" smtClean="0"/>
              <a:t>materials</a:t>
            </a:r>
            <a:r>
              <a:rPr lang="fr-CA" altLang="en-US" dirty="0" smtClean="0"/>
              <a:t> in tandem</a:t>
            </a:r>
          </a:p>
          <a:p>
            <a:r>
              <a:rPr lang="fr-CA" altLang="en-US" dirty="0" err="1" smtClean="0"/>
              <a:t>Industry</a:t>
            </a:r>
            <a:r>
              <a:rPr lang="fr-CA" altLang="en-US" dirty="0" smtClean="0"/>
              <a:t> impact </a:t>
            </a:r>
            <a:r>
              <a:rPr lang="fr-CA" altLang="en-US" dirty="0" err="1" smtClean="0"/>
              <a:t>growing</a:t>
            </a:r>
            <a:endParaRPr lang="fr-CA" altLang="en-US" dirty="0" smtClean="0"/>
          </a:p>
          <a:p>
            <a:pPr lvl="1"/>
            <a:r>
              <a:rPr lang="fr-CA" altLang="en-US" dirty="0" smtClean="0"/>
              <a:t>NASA</a:t>
            </a:r>
          </a:p>
          <a:p>
            <a:pPr lvl="1"/>
            <a:r>
              <a:rPr lang="fr-CA" altLang="en-US" dirty="0" smtClean="0"/>
              <a:t>Lego</a:t>
            </a:r>
          </a:p>
          <a:p>
            <a:pPr lvl="1"/>
            <a:r>
              <a:rPr lang="fr-CA" altLang="en-US" dirty="0" err="1" smtClean="0"/>
              <a:t>Education</a:t>
            </a:r>
            <a:endParaRPr lang="fr-CA" altLang="en-US" dirty="0" smtClean="0"/>
          </a:p>
          <a:p>
            <a:pPr lvl="1"/>
            <a:endParaRPr lang="fr-CA" altLang="en-US" dirty="0" smtClean="0"/>
          </a:p>
          <a:p>
            <a:pPr lvl="1"/>
            <a:endParaRPr lang="fr-CA" alt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487409" cy="232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9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altLang="en-US" dirty="0"/>
              <a:t>3D Printing – The Future</a:t>
            </a:r>
            <a:endParaRPr lang="fr-CA" altLang="en-US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CA" altLang="en-US" dirty="0" err="1" smtClean="0"/>
              <a:t>Houses</a:t>
            </a:r>
            <a:endParaRPr lang="fr-CA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038600" cy="53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altLang="en-US" dirty="0"/>
              <a:t>3D Printing – The Future</a:t>
            </a:r>
            <a:endParaRPr lang="fr-CA" altLang="en-US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r>
              <a:rPr lang="fr-CA" altLang="en-US" sz="2400" dirty="0" err="1">
                <a:solidFill>
                  <a:schemeClr val="bg1">
                    <a:lumMod val="85000"/>
                  </a:schemeClr>
                </a:solidFill>
              </a:rPr>
              <a:t>Houses</a:t>
            </a:r>
            <a:endParaRPr lang="fr-CA" alt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A" altLang="en-US" dirty="0" smtClean="0"/>
              <a:t>Food</a:t>
            </a:r>
            <a:endParaRPr lang="fr-CA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88" y="3707823"/>
            <a:ext cx="4321083" cy="22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30" y="1447800"/>
            <a:ext cx="335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00" i="1" dirty="0" smtClean="0"/>
              <a:t>Brian Emerson, CART High </a:t>
            </a:r>
            <a:r>
              <a:rPr lang="fr-CA" sz="1200" i="1" dirty="0" err="1" smtClean="0"/>
              <a:t>School</a:t>
            </a:r>
            <a:r>
              <a:rPr lang="fr-CA" sz="1200" i="1" dirty="0" smtClean="0"/>
              <a:t>, </a:t>
            </a:r>
            <a:r>
              <a:rPr lang="fr-CA" sz="1200" i="1" dirty="0" err="1" smtClean="0"/>
              <a:t>Educating</a:t>
            </a:r>
            <a:r>
              <a:rPr lang="fr-CA" sz="1200" i="1" dirty="0" smtClean="0"/>
              <a:t> for </a:t>
            </a:r>
            <a:r>
              <a:rPr lang="fr-CA" sz="1200" i="1" dirty="0" err="1" smtClean="0"/>
              <a:t>Careers</a:t>
            </a:r>
            <a:r>
              <a:rPr lang="fr-CA" sz="1200" i="1" dirty="0" smtClean="0"/>
              <a:t> 2014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30" y="6553200"/>
            <a:ext cx="192270" cy="2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146</Template>
  <TotalTime>1731</TotalTime>
  <Words>604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146</vt:lpstr>
      <vt:lpstr>PowerPoint Presentation</vt:lpstr>
      <vt:lpstr>How to Inject 3D Printing  Into Your Pathway, and Why</vt:lpstr>
      <vt:lpstr>A little about me…</vt:lpstr>
      <vt:lpstr>PowerPoint Presentation</vt:lpstr>
      <vt:lpstr>3D Printing – ‘’Origins’’</vt:lpstr>
      <vt:lpstr>3D Printing - Origins</vt:lpstr>
      <vt:lpstr>3D Printing – Today</vt:lpstr>
      <vt:lpstr>3D Printing – The Future</vt:lpstr>
      <vt:lpstr>3D Printing – The Future</vt:lpstr>
      <vt:lpstr>3D Printing – Today</vt:lpstr>
      <vt:lpstr>3D Printing – The Future</vt:lpstr>
      <vt:lpstr>Innovation for Good</vt:lpstr>
      <vt:lpstr>Or Otherwise…</vt:lpstr>
      <vt:lpstr>Show me the money!</vt:lpstr>
      <vt:lpstr>Grant Ideas</vt:lpstr>
      <vt:lpstr>Additional Information</vt:lpstr>
      <vt:lpstr>CART Student Project</vt:lpstr>
      <vt:lpstr>Thanks to my Industry and Academic Partners</vt:lpstr>
      <vt:lpstr>Questions?</vt:lpstr>
      <vt:lpstr>Sources of Information</vt:lpstr>
      <vt:lpstr>Want a Copy of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Brian Emerson</dc:creator>
  <cp:lastModifiedBy>Brian Emerson</cp:lastModifiedBy>
  <cp:revision>55</cp:revision>
  <dcterms:created xsi:type="dcterms:W3CDTF">2014-03-01T21:07:57Z</dcterms:created>
  <dcterms:modified xsi:type="dcterms:W3CDTF">2014-03-04T11:50:33Z</dcterms:modified>
</cp:coreProperties>
</file>